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</p:sldIdLst>
  <p:sldSz cx="14630400" cy="8229600"/>
  <p:notesSz cx="8229600" cy="14630400"/>
  <p:embeddedFontLst>
    <p:embeddedFont>
      <p:font typeface="Algerian" panose="04020705040A02060702" pitchFamily="82" charset="0"/>
      <p:regular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Inter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57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041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95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54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" y="267652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14630400" cy="20713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59535" y="710327"/>
            <a:ext cx="529756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3362920" y="2606635"/>
            <a:ext cx="7286495" cy="486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Aptos Display" panose="020B0004020202020204" pitchFamily="34" charset="0"/>
                <a:ea typeface="Inter Bold" pitchFamily="34" charset="-122"/>
                <a:cs typeface="Inter Bold" pitchFamily="34" charset="-120"/>
              </a:rPr>
              <a:t>Smart Home Energy Management System</a:t>
            </a:r>
            <a:endParaRPr lang="en-US" sz="4400" dirty="0">
              <a:latin typeface="Aptos Display" panose="020B00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80799" y="3384709"/>
            <a:ext cx="13268801" cy="388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Module 2: Device Management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7749539" y="5254721"/>
            <a:ext cx="3196590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chemeClr val="accent1">
                    <a:lumMod val="50000"/>
                  </a:scheme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 the Guidance of</a:t>
            </a:r>
            <a:endParaRPr lang="en-US" sz="225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 7"/>
          <p:cNvSpPr/>
          <p:nvPr/>
        </p:nvSpPr>
        <p:spPr>
          <a:xfrm>
            <a:off x="7749539" y="6027723"/>
            <a:ext cx="859595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Ms. T. Premalatha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680799" y="7383066"/>
            <a:ext cx="13268801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EFE2677-1ED9-DEEF-DA03-1203A23F0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024850"/>
              </p:ext>
            </p:extLst>
          </p:nvPr>
        </p:nvGraphicFramePr>
        <p:xfrm>
          <a:off x="1214955" y="4214299"/>
          <a:ext cx="5853784" cy="347999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667896">
                  <a:extLst>
                    <a:ext uri="{9D8B030D-6E8A-4147-A177-3AD203B41FA5}">
                      <a16:colId xmlns:a16="http://schemas.microsoft.com/office/drawing/2014/main" val="1453520605"/>
                    </a:ext>
                  </a:extLst>
                </a:gridCol>
                <a:gridCol w="4185888">
                  <a:extLst>
                    <a:ext uri="{9D8B030D-6E8A-4147-A177-3AD203B41FA5}">
                      <a16:colId xmlns:a16="http://schemas.microsoft.com/office/drawing/2014/main" val="1978109352"/>
                    </a:ext>
                  </a:extLst>
                </a:gridCol>
              </a:tblGrid>
              <a:tr h="7948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>
                          <a:effectLst/>
                        </a:rPr>
                        <a:t>S. No</a:t>
                      </a:r>
                      <a:endParaRPr lang="en-IN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>
                          <a:effectLst/>
                        </a:rPr>
                        <a:t>Team Members</a:t>
                      </a:r>
                      <a:endParaRPr lang="en-IN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7481040"/>
                  </a:ext>
                </a:extLst>
              </a:tr>
              <a:tr h="5315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>
                          <a:effectLst/>
                        </a:rPr>
                        <a:t>1</a:t>
                      </a:r>
                      <a:endParaRPr lang="en-IN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>
                          <a:effectLst/>
                        </a:rPr>
                        <a:t>Fahim Shaik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4694067"/>
                  </a:ext>
                </a:extLst>
              </a:tr>
              <a:tr h="573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>
                          <a:effectLst/>
                        </a:rPr>
                        <a:t>2</a:t>
                      </a:r>
                      <a:endParaRPr lang="en-IN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dirty="0">
                          <a:effectLst/>
                        </a:rPr>
                        <a:t>Bharathi Selvaraj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412758"/>
                  </a:ext>
                </a:extLst>
              </a:tr>
              <a:tr h="51703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>
                          <a:effectLst/>
                        </a:rPr>
                        <a:t>3</a:t>
                      </a:r>
                      <a:endParaRPr lang="en-IN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dirty="0">
                          <a:effectLst/>
                        </a:rPr>
                        <a:t>Vaishnavi M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1734746"/>
                  </a:ext>
                </a:extLst>
              </a:tr>
              <a:tr h="5315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>
                          <a:effectLst/>
                        </a:rPr>
                        <a:t>4</a:t>
                      </a:r>
                      <a:endParaRPr lang="en-IN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dirty="0">
                          <a:effectLst/>
                        </a:rPr>
                        <a:t>Jiya Kazi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7586176"/>
                  </a:ext>
                </a:extLst>
              </a:tr>
              <a:tr h="5315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>
                          <a:effectLst/>
                        </a:rPr>
                        <a:t>5</a:t>
                      </a:r>
                      <a:endParaRPr lang="en-IN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dirty="0">
                          <a:effectLst/>
                        </a:rPr>
                        <a:t>Jiya Jain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9311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9703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89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513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694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874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596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6777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3C8408-3358-0E87-00DD-C5E405B66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772" y="7724775"/>
            <a:ext cx="2238375" cy="504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D0F6F3-4198-B03B-8A8B-C050CE32CF49}"/>
              </a:ext>
            </a:extLst>
          </p:cNvPr>
          <p:cNvSpPr txBox="1"/>
          <p:nvPr/>
        </p:nvSpPr>
        <p:spPr>
          <a:xfrm>
            <a:off x="1771649" y="2613083"/>
            <a:ext cx="11624310" cy="2795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latin typeface="Algerian" panose="04020705040A02060702" pitchFamily="82" charset="0"/>
              </a:rPr>
              <a:t>Smarter homes, lower energy use, better control.</a:t>
            </a:r>
            <a:endParaRPr lang="en-US" sz="2800" b="1" dirty="0">
              <a:latin typeface="Algerian" panose="04020705040A02060702" pitchFamily="82" charset="0"/>
            </a:endParaRPr>
          </a:p>
          <a:p>
            <a:pPr algn="ctr">
              <a:lnSpc>
                <a:spcPct val="150000"/>
              </a:lnSpc>
            </a:pPr>
            <a:r>
              <a:rPr lang="en-US" sz="2800" b="1" dirty="0"/>
              <a:t>Thank you for your attention.</a:t>
            </a:r>
          </a:p>
          <a:p>
            <a:pPr algn="ctr">
              <a:lnSpc>
                <a:spcPct val="150000"/>
              </a:lnSpc>
            </a:pPr>
            <a:r>
              <a:rPr lang="en-US" sz="3200" b="1" dirty="0"/>
              <a:t>🤝</a:t>
            </a:r>
          </a:p>
          <a:p>
            <a:pPr algn="ctr">
              <a:lnSpc>
                <a:spcPct val="150000"/>
              </a:lnSpc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947501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04260" y="643057"/>
            <a:ext cx="8153281" cy="570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a typeface="Inter Bold" pitchFamily="34" charset="-122"/>
                <a:cs typeface="Inter Bold" pitchFamily="34" charset="-120"/>
              </a:rPr>
              <a:t>SHEMS: The Core Functional Module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1250353" y="2697817"/>
            <a:ext cx="6990677" cy="29562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400" dirty="0"/>
              <a:t>After login, users can efficiently manage their devices: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View registered devices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Turn devices </a:t>
            </a:r>
            <a:r>
              <a:rPr lang="en-US" sz="2400" b="1" dirty="0"/>
              <a:t>ON</a:t>
            </a:r>
            <a:r>
              <a:rPr lang="en-US" sz="2400" dirty="0"/>
              <a:t> or </a:t>
            </a:r>
            <a:r>
              <a:rPr lang="en-US" sz="2400" b="1" dirty="0"/>
              <a:t>OFF</a:t>
            </a:r>
            <a:r>
              <a:rPr lang="en-US" sz="2400" dirty="0"/>
              <a:t> as needed.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Remove unwanted devices from their system.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Administrators have full control to monitor and manage all devices in the system.</a:t>
            </a:r>
            <a:endParaRPr lang="en-US" sz="2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24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609" y="1901904"/>
            <a:ext cx="5028091" cy="50280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1702C6-5873-64EA-446B-0203C273E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4608" y="7595673"/>
            <a:ext cx="2095792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54630" y="753428"/>
            <a:ext cx="9043392" cy="619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Inter Bold" pitchFamily="34" charset="-122"/>
                <a:cs typeface="Inter Bold" pitchFamily="34" charset="-120"/>
              </a:rPr>
              <a:t>Core 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Inter Bold" pitchFamily="34" charset="-122"/>
                <a:cs typeface="Inter Bold" pitchFamily="34" charset="-120"/>
              </a:rPr>
              <a:t>Concept</a:t>
            </a: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Inter Bold" pitchFamily="34" charset="-122"/>
                <a:cs typeface="Inter Bold" pitchFamily="34" charset="-120"/>
              </a:rPr>
              <a:t> of 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Inter Bold" pitchFamily="34" charset="-122"/>
                <a:cs typeface="Inter Bold" pitchFamily="34" charset="-120"/>
              </a:rPr>
              <a:t>Device</a:t>
            </a: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Inter Bold" pitchFamily="34" charset="-122"/>
                <a:cs typeface="Inter Bold" pitchFamily="34" charset="-120"/>
              </a:rPr>
              <a:t> Management</a:t>
            </a:r>
            <a:endParaRPr lang="en-US" sz="3900" dirty="0"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0A6B619-E437-36E1-8281-70C6F7C0E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1765" y="7809428"/>
            <a:ext cx="2038635" cy="3238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DC492EE-49AD-552A-95F7-5DFFD8D3A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887" y="1871617"/>
            <a:ext cx="10830878" cy="57208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3882033" y="934163"/>
            <a:ext cx="67063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ea typeface="Inter Bold" pitchFamily="34" charset="-122"/>
                <a:cs typeface="Inter Bold" pitchFamily="34" charset="-120"/>
              </a:rPr>
              <a:t>Device Ownership Logic</a:t>
            </a:r>
            <a:endParaRPr lang="en-U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2429113" y="2398466"/>
            <a:ext cx="10030897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One User → Many Devices</a:t>
            </a:r>
            <a:endParaRPr lang="en-US" sz="4800" dirty="0"/>
          </a:p>
        </p:txBody>
      </p:sp>
      <p:sp>
        <p:nvSpPr>
          <p:cNvPr id="6" name="Text 4"/>
          <p:cNvSpPr/>
          <p:nvPr/>
        </p:nvSpPr>
        <p:spPr>
          <a:xfrm>
            <a:off x="793789" y="361126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This foundational principle ensures that each user has exclusive control over their registered smart devices, upholding privacy and operational integrity.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285280" y="4963311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000000"/>
                </a:solidFill>
                <a:ea typeface="Inter" pitchFamily="34" charset="-122"/>
                <a:cs typeface="Inter" pitchFamily="34" charset="-120"/>
              </a:rPr>
              <a:t>✔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Users see only their devices</a:t>
            </a:r>
            <a:endParaRPr lang="en-US" sz="240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000000"/>
                </a:solidFill>
                <a:ea typeface="Inter" pitchFamily="34" charset="-122"/>
                <a:cs typeface="Inter" pitchFamily="34" charset="-120"/>
              </a:rPr>
              <a:t>✔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Users cannot access others’ devices</a:t>
            </a:r>
            <a:endParaRPr lang="en-US" sz="240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000000"/>
                </a:solidFill>
                <a:ea typeface="Inter" pitchFamily="34" charset="-122"/>
                <a:cs typeface="Inter" pitchFamily="34" charset="-120"/>
              </a:rPr>
              <a:t>✔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Admin can access all devices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92A5F-C6ED-91AA-9D01-E9511589A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503" y="7760946"/>
            <a:ext cx="1771897" cy="3429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4556284" y="821888"/>
            <a:ext cx="5517713" cy="526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3300" b="1" dirty="0">
                <a:solidFill>
                  <a:schemeClr val="accent1">
                    <a:lumMod val="75000"/>
                  </a:schemeClr>
                </a:solidFill>
                <a:ea typeface="Inter Bold" pitchFamily="34" charset="-122"/>
                <a:cs typeface="Inter Bold" pitchFamily="34" charset="-120"/>
              </a:rPr>
              <a:t> Architecture: MVC Pattern</a:t>
            </a:r>
            <a:endParaRPr lang="en-US" sz="33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025" y="1536025"/>
            <a:ext cx="11558111" cy="62105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961692" y="2209171"/>
            <a:ext cx="2615618" cy="32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View Layer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810567" y="2629123"/>
            <a:ext cx="2766743" cy="45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15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UI dashboards and device pages for user interaction.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052670" y="3092669"/>
            <a:ext cx="2615618" cy="32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Controller Layer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10052670" y="3512621"/>
            <a:ext cx="2766743" cy="45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Handles user input and routes requests to services.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1961692" y="3999416"/>
            <a:ext cx="2615618" cy="32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Service Layer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1810567" y="4419368"/>
            <a:ext cx="2766743" cy="45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1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Implements business logic and orchestration.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10052670" y="5010789"/>
            <a:ext cx="2615618" cy="32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Repository Layer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10052670" y="5430741"/>
            <a:ext cx="2766743" cy="45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Manages data access and persistence operations.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1961692" y="5964036"/>
            <a:ext cx="2615618" cy="32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Layer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1810567" y="6383988"/>
            <a:ext cx="2766743" cy="45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15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Defines domain entities and data structures.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714FC4-997E-AEA8-7859-111E64471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9413" y="7715100"/>
            <a:ext cx="1714739" cy="4382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225695" y="1230035"/>
            <a:ext cx="106325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a typeface="Inter Bold" pitchFamily="34" charset="-122"/>
                <a:cs typeface="Inter Bold" pitchFamily="34" charset="-120"/>
              </a:rPr>
              <a:t>Operational Flow: A Layered Approach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286869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3223736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7" name="Text 5"/>
          <p:cNvSpPr/>
          <p:nvPr/>
        </p:nvSpPr>
        <p:spPr>
          <a:xfrm>
            <a:off x="793790" y="3398044"/>
            <a:ext cx="31748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Presentation Layer (UI)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388846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interface elements like forms, dashboards, and interactive buttons.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216962" y="286869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3223736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1" name="Text 9"/>
          <p:cNvSpPr/>
          <p:nvPr/>
        </p:nvSpPr>
        <p:spPr>
          <a:xfrm>
            <a:off x="5216962" y="33980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Controller Layer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16962" y="388846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Interprets and handles all incoming user requests.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640133" y="286869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40133" y="3223736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5" name="Text 13"/>
          <p:cNvSpPr/>
          <p:nvPr/>
        </p:nvSpPr>
        <p:spPr>
          <a:xfrm>
            <a:off x="9640133" y="33980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Service Layer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640133" y="388846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Encompasses the core business logic and critical security checks.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50111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93790" y="5366147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9" name="Text 17"/>
          <p:cNvSpPr/>
          <p:nvPr/>
        </p:nvSpPr>
        <p:spPr>
          <a:xfrm>
            <a:off x="793790" y="5540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Repository Layer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93790" y="603087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all interactions and operations with the database.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428548" y="50111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428548" y="5366147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3" name="Text 21"/>
          <p:cNvSpPr/>
          <p:nvPr/>
        </p:nvSpPr>
        <p:spPr>
          <a:xfrm>
            <a:off x="7428548" y="5540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Layer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7428548" y="603087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Houses the central 'Device' table, storing all device information.</a:t>
            </a:r>
            <a:endParaRPr lang="en-US" sz="175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E294C0-67C4-4515-56F6-001D9597A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0871" y="7656314"/>
            <a:ext cx="1819529" cy="4953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4180060" y="688657"/>
            <a:ext cx="6311979" cy="583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ea typeface="Inter Bold" pitchFamily="34" charset="-122"/>
                <a:cs typeface="Inter Bold" pitchFamily="34" charset="-120"/>
              </a:rPr>
              <a:t>Adding a New Smart Device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874633" y="1728668"/>
            <a:ext cx="12881015" cy="680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process of adding a new device is simple and secure, connecting user input with backend logic and database storage.</a:t>
            </a:r>
            <a:endParaRPr lang="en-US" sz="18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49" y="2581989"/>
            <a:ext cx="12468463" cy="4678680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28998" y="3773733"/>
            <a:ext cx="644038" cy="64403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155200" y="6124876"/>
            <a:ext cx="1880593" cy="362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Dashboard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71213" y="3774941"/>
            <a:ext cx="644039" cy="6440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785138" y="6124876"/>
            <a:ext cx="1880592" cy="362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14031" y="3774941"/>
            <a:ext cx="644039" cy="64403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427956" y="6124876"/>
            <a:ext cx="1880593" cy="362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Service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56850" y="3774941"/>
            <a:ext cx="644039" cy="6440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070775" y="6124876"/>
            <a:ext cx="1880593" cy="362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Controller</a:t>
            </a:r>
            <a:endParaRPr lang="en-US" sz="135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86788" y="3774941"/>
            <a:ext cx="644039" cy="64403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662071" y="6124876"/>
            <a:ext cx="1880593" cy="362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Form</a:t>
            </a:r>
            <a:endParaRPr lang="en-US" sz="1350" dirty="0"/>
          </a:p>
        </p:txBody>
      </p:sp>
      <p:sp>
        <p:nvSpPr>
          <p:cNvPr id="17" name="Text 9"/>
          <p:cNvSpPr/>
          <p:nvPr/>
        </p:nvSpPr>
        <p:spPr>
          <a:xfrm>
            <a:off x="874633" y="7433429"/>
            <a:ext cx="1288101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C51FED-07BE-BE67-6D8F-1275BE2A37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39450" y="7648456"/>
            <a:ext cx="1790950" cy="4470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3728085" y="1352550"/>
            <a:ext cx="71742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accent1">
                    <a:lumMod val="75000"/>
                  </a:schemeClr>
                </a:solidFill>
                <a:ea typeface="Inter Bold" pitchFamily="34" charset="-122"/>
                <a:cs typeface="Inter Bold" pitchFamily="34" charset="-120"/>
              </a:rPr>
              <a:t>Viewing Personal Devices</a:t>
            </a:r>
            <a:endParaRPr lang="en-US" sz="44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2401491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Accessing personal devices is a straightforward process that leverages secure user-specific data retrieval. Each user is presented with a dashboard tailored to their owned devices.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63660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initiates a request from their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096464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Service layer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queries for devices.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629269"/>
            <a:ext cx="13042821" cy="461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findByUser(user)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filter results.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169694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Only devices owned by the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logged-in user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are displayed.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878354"/>
            <a:ext cx="13042821" cy="1515547"/>
          </a:xfrm>
          <a:prstGeom prst="roundRect">
            <a:avLst>
              <a:gd name="adj" fmla="val 6286"/>
            </a:avLst>
          </a:prstGeom>
          <a:solidFill>
            <a:srgbClr val="C7C9EA"/>
          </a:solidFill>
          <a:ln/>
        </p:spPr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241375"/>
            <a:ext cx="354330" cy="283488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601748" y="6161842"/>
            <a:ext cx="12008048" cy="914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🔒</a:t>
            </a:r>
            <a:r>
              <a:rPr lang="en-US" sz="2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Devices are rigorously filtered by ownership</a:t>
            </a:r>
            <a:r>
              <a:rPr lang="en-US" sz="2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ensuring data privacy and preventing unauthorised access.</a:t>
            </a:r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7E8371-2B6A-97B4-1BC2-7272721F7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2573" y="7649052"/>
            <a:ext cx="2133898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4432160" y="849630"/>
            <a:ext cx="6209705" cy="548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ea typeface="Inter Bold" pitchFamily="34" charset="-122"/>
                <a:cs typeface="Inter Bold" pitchFamily="34" charset="-120"/>
              </a:rPr>
              <a:t>Administrator Device Control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17" y="2125503"/>
            <a:ext cx="4848463" cy="48484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805493" y="2124432"/>
            <a:ext cx="5845850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Administrators have advanced access to maintain system stability: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093388" y="3239809"/>
            <a:ext cx="5845850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View all devices</a:t>
            </a: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: Complete oversight of the entire device network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0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Toggle any device</a:t>
            </a: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: Ability to change the ON/OFF status of any connected device.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0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Delete any device</a:t>
            </a: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: Authority to remove devices from the system as required.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These controls support system monitoring and maintenance.</a:t>
            </a:r>
            <a:endParaRPr lang="en-US" sz="2000" dirty="0"/>
          </a:p>
          <a:p>
            <a:pPr>
              <a:lnSpc>
                <a:spcPct val="150000"/>
              </a:lnSpc>
              <a:buSzPct val="100000"/>
            </a:pPr>
            <a:endParaRPr lang="en-US" sz="2000" dirty="0"/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537013" y="3133487"/>
            <a:ext cx="5845850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537013" y="3804166"/>
            <a:ext cx="5845850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537013" y="4549735"/>
            <a:ext cx="5845850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7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27E535-A129-BEFE-99E8-AD064ECE1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6029" y="7779043"/>
            <a:ext cx="2124371" cy="3524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471</Words>
  <Application>Microsoft Office PowerPoint</Application>
  <PresentationFormat>Custom</PresentationFormat>
  <Paragraphs>90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Algerian</vt:lpstr>
      <vt:lpstr>Inter</vt:lpstr>
      <vt:lpstr>Consolas</vt:lpstr>
      <vt:lpstr>Aptos Display</vt:lpstr>
      <vt:lpstr>Inter Light</vt:lpstr>
      <vt:lpstr>Inter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Shaik Fahim</dc:creator>
  <cp:lastModifiedBy>Shaik Fahim</cp:lastModifiedBy>
  <cp:revision>3</cp:revision>
  <dcterms:created xsi:type="dcterms:W3CDTF">2026-01-27T13:54:06Z</dcterms:created>
  <dcterms:modified xsi:type="dcterms:W3CDTF">2026-01-27T14:21:34Z</dcterms:modified>
</cp:coreProperties>
</file>